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61" r:id="rId4"/>
    <p:sldId id="262" r:id="rId5"/>
    <p:sldId id="263" r:id="rId6"/>
    <p:sldId id="264" r:id="rId7"/>
    <p:sldId id="275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321" r:id="rId19"/>
    <p:sldId id="278" r:id="rId20"/>
    <p:sldId id="279" r:id="rId21"/>
    <p:sldId id="280" r:id="rId22"/>
    <p:sldId id="281" r:id="rId23"/>
    <p:sldId id="259" r:id="rId24"/>
    <p:sldId id="260" r:id="rId25"/>
    <p:sldId id="282" r:id="rId26"/>
    <p:sldId id="293" r:id="rId27"/>
    <p:sldId id="284" r:id="rId28"/>
    <p:sldId id="285" r:id="rId29"/>
    <p:sldId id="286" r:id="rId30"/>
    <p:sldId id="287" r:id="rId31"/>
    <p:sldId id="288" r:id="rId32"/>
    <p:sldId id="289" r:id="rId33"/>
    <p:sldId id="294" r:id="rId34"/>
    <p:sldId id="295" r:id="rId35"/>
    <p:sldId id="296" r:id="rId36"/>
    <p:sldId id="297" r:id="rId37"/>
    <p:sldId id="283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8" r:id="rId46"/>
    <p:sldId id="309" r:id="rId47"/>
    <p:sldId id="305" r:id="rId48"/>
    <p:sldId id="306" r:id="rId49"/>
    <p:sldId id="307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9" r:id="rId58"/>
    <p:sldId id="317" r:id="rId59"/>
    <p:sldId id="324" r:id="rId60"/>
    <p:sldId id="318" r:id="rId61"/>
    <p:sldId id="320" r:id="rId62"/>
    <p:sldId id="322" r:id="rId63"/>
    <p:sldId id="323" r:id="rId64"/>
    <p:sldId id="325" r:id="rId65"/>
    <p:sldId id="327" r:id="rId66"/>
    <p:sldId id="331" r:id="rId67"/>
    <p:sldId id="329" r:id="rId68"/>
    <p:sldId id="330" r:id="rId69"/>
    <p:sldId id="328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4FE38-9F69-48FC-AAED-693E7C37326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A9B18-AFF7-41FF-BA70-461B1468D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47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5031-024A-4B30-8A1C-A297FA897C47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ED76-59D4-481C-A4A7-68A5F105E58A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4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DCE6-47F1-4296-881E-C41CE7558C2F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1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C5FA-5319-4848-AF32-19C81D4DF665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7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57F-EC83-4F92-86B4-85F815B68976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9429-A27D-4A36-8D64-3376219EB56B}" type="datetime1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5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97B3-934A-4DD0-BCB8-61EC28D1A2C3}" type="datetime1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68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CBFC-6738-4D91-909F-1D9327DB435E}" type="datetime1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3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A34B-55FD-47CB-8749-A08079DD2884}" type="datetime1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1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0378-88DA-47E4-ADA0-07F679219B69}" type="datetime1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2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1FB8-C13B-4D22-A641-23BE6A55021B}" type="datetime1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8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49B62-AF81-43EF-9F9B-AC49BCFFE2AD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7C4B-4460-4CA8-8336-6285D52CC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7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Пошаговый алгоритм разработки высоконагруженной системы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Олег Бунин</a:t>
            </a:r>
          </a:p>
          <a:p>
            <a:r>
              <a:rPr lang="en-US" dirty="0"/>
              <a:t>o</a:t>
            </a:r>
            <a:r>
              <a:rPr lang="en-US" dirty="0" smtClean="0"/>
              <a:t>leg.bunin@ontico.ru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3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Функциональное разделение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/>
              <a:t>9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err="1" smtClean="0"/>
              <a:t>Шардинг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Виртуальные </a:t>
            </a:r>
            <a:r>
              <a:rPr lang="ru-RU" sz="4800" dirty="0" err="1" smtClean="0"/>
              <a:t>шарды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Центральный диспетчер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12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Репликация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13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err="1" smtClean="0"/>
              <a:t>Партиционирование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14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err="1" smtClean="0"/>
              <a:t>Денормализация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Введение избыточности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16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Параллельное выполнение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Алгоритм, ШАГ ПЕРВЫЙ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Опишем бизнес-логику будущей системы, включая потенциальные пути развития системы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2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Вспомним инструменты, которые мы будем использовать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Алгоритм, ШАГ Второй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Посчитаем объёмы хранимых данных и скорость их приращения. Выбираем критический путь – хранение, запись или </a:t>
            </a:r>
            <a:r>
              <a:rPr lang="ru-RU" smtClean="0"/>
              <a:t>чтение данных?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5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Алгоритм, ШАГ ТРЕТИЙ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 допустимую деградацию функций системы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5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Алгоритм, ШАГ ЧЕТВЕРТЫЙ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Построим схему движения данных и примем решение, какие из особенностей проектируемой системы мы будем использовать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5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Алгоритм, ШАГ ПЯТЫЙ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Проектируем схему хранения данных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5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АЛГОРИТМ, ШАГ ШЕСТОЙ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Ломаем систему и смотрим, что у нас получится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400" b="1" dirty="0" smtClean="0"/>
              <a:t>Примеры</a:t>
            </a:r>
            <a:endParaRPr lang="ru-RU" sz="6400" b="1" dirty="0"/>
          </a:p>
        </p:txBody>
      </p:sp>
    </p:spTree>
    <p:extLst>
      <p:ext uri="{BB962C8B-B14F-4D97-AF65-F5344CB8AC3E}">
        <p14:creationId xmlns:p14="http://schemas.microsoft.com/office/powerpoint/2010/main" val="7790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ПРОФИЛИ НА САЙТЕ ЗНАКОМСТВ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Спроектируем систему хранения пользователей на сайте знакомств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Пользователь заполняет анкету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Получает логин пароль для доступа к своему личному кабинету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Пользователи могут смотреть профили друг друга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Пользователей 200 миллионов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Каждая анкета занимает 10 килобайт, то есть всего 2 000 гигабайт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Хитов в день 5 миллиардов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</a:t>
            </a: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Деградация недопустима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err="1" smtClean="0"/>
              <a:t>Сервисно</a:t>
            </a:r>
            <a:r>
              <a:rPr lang="ru-RU" sz="4800" dirty="0" smtClean="0"/>
              <a:t>-ориентированная архитектура</a:t>
            </a:r>
            <a:endParaRPr lang="ru-RU" sz="4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</a:t>
            </a: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Данные часто читаются, но редко меняются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анкеты примерно одного размера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анкеты есть уникальный идентификатор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Нет ярко выраженных лидеров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Проектируем схему хранения данных</a:t>
            </a:r>
            <a:endParaRPr lang="ru-RU" sz="6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Репликация</a:t>
            </a:r>
            <a:r>
              <a:rPr lang="en-US" sz="6400" b="1" dirty="0" smtClean="0"/>
              <a:t>?</a:t>
            </a:r>
          </a:p>
          <a:p>
            <a:pPr marL="0" indent="0" algn="ctr">
              <a:buNone/>
            </a:pPr>
            <a:r>
              <a:rPr lang="ru-RU" dirty="0" smtClean="0"/>
              <a:t>Вообще 140к чтений в секунду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err="1" smtClean="0"/>
              <a:t>Шардирование</a:t>
            </a:r>
            <a:r>
              <a:rPr lang="ru-RU" sz="6400" b="1" dirty="0" smtClean="0"/>
              <a:t>?</a:t>
            </a:r>
          </a:p>
          <a:p>
            <a:pPr marL="0" indent="0" algn="ctr">
              <a:buNone/>
            </a:pPr>
            <a:r>
              <a:rPr lang="ru-RU" sz="3600" dirty="0" smtClean="0"/>
              <a:t>По какому ключу? Диспетчер?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#6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Виртуальные </a:t>
            </a:r>
            <a:r>
              <a:rPr lang="ru-RU" sz="6400" b="1" dirty="0" err="1" smtClean="0"/>
              <a:t>шарды</a:t>
            </a:r>
            <a:endParaRPr lang="ru-RU" sz="6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Сайт знакомств, профили</a:t>
            </a:r>
            <a:r>
              <a:rPr lang="en-US" b="1" dirty="0" smtClean="0"/>
              <a:t> / #6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Сгорает диск?</a:t>
            </a:r>
            <a:endParaRPr lang="ru-RU" sz="6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Сайт знакомств, пользователи</a:t>
            </a:r>
            <a:r>
              <a:rPr lang="en-US" b="1" dirty="0"/>
              <a:t> </a:t>
            </a:r>
            <a:r>
              <a:rPr lang="en-US" b="1" dirty="0" smtClean="0"/>
              <a:t>/ #6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Репликация</a:t>
            </a:r>
            <a:endParaRPr lang="ru-RU" sz="6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8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Сайт знакомств, профили </a:t>
            </a:r>
            <a:r>
              <a:rPr lang="en-US" b="1" dirty="0" smtClean="0"/>
              <a:t>/ </a:t>
            </a:r>
            <a:r>
              <a:rPr lang="ru-RU" b="1" dirty="0" smtClean="0"/>
              <a:t>результат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Разбиваем весь массив пользователей на виртуальные </a:t>
            </a:r>
            <a:r>
              <a:rPr lang="ru-RU" dirty="0" err="1" smtClean="0"/>
              <a:t>шарды</a:t>
            </a:r>
            <a:r>
              <a:rPr lang="en-US" dirty="0" smtClean="0"/>
              <a:t>;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Маппим</a:t>
            </a:r>
            <a:r>
              <a:rPr lang="ru-RU" dirty="0" smtClean="0"/>
              <a:t> виртуальные </a:t>
            </a:r>
            <a:r>
              <a:rPr lang="ru-RU" dirty="0" err="1" smtClean="0"/>
              <a:t>шарды</a:t>
            </a:r>
            <a:r>
              <a:rPr lang="ru-RU" dirty="0" smtClean="0"/>
              <a:t> на реальные </a:t>
            </a:r>
            <a:r>
              <a:rPr lang="ru-RU" dirty="0" err="1" smtClean="0"/>
              <a:t>шарды</a:t>
            </a:r>
            <a:r>
              <a:rPr lang="en-US" dirty="0" smtClean="0"/>
              <a:t>;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Внутри каждого </a:t>
            </a:r>
            <a:r>
              <a:rPr lang="ru-RU" dirty="0" err="1" smtClean="0"/>
              <a:t>шарда</a:t>
            </a:r>
            <a:r>
              <a:rPr lang="ru-RU" dirty="0" smtClean="0"/>
              <a:t> реплицируем информацию для отказоустойчивости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НОВОСТНОЙ САЙТ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Большая и длинная лента новостей крупного СМИ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#1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Пользователь читает свежие новости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Пользователь читает архивные новости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Редактор публикует новости</a:t>
            </a:r>
            <a:r>
              <a:rPr lang="en-US" dirty="0"/>
              <a:t>;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Вертикальное масштабирование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#2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Каждая новость примерно 10 килобайт</a:t>
            </a:r>
            <a:r>
              <a:rPr lang="en-US" dirty="0" smtClean="0"/>
              <a:t>;</a:t>
            </a:r>
          </a:p>
          <a:p>
            <a:r>
              <a:rPr lang="ru-RU" dirty="0" smtClean="0"/>
              <a:t>Мы вечно храним архив с даты основания СМИ – 2000 год</a:t>
            </a:r>
            <a:r>
              <a:rPr lang="en-US" dirty="0" smtClean="0"/>
              <a:t>;</a:t>
            </a:r>
          </a:p>
          <a:p>
            <a:r>
              <a:rPr lang="ru-RU" dirty="0" smtClean="0"/>
              <a:t>В день публикуется около 10 тысяч различных региональных и федеральных новостей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Итого в год 3 миллиона 500 тысяч новостей, в год 35 гигабайт</a:t>
            </a:r>
            <a:r>
              <a:rPr lang="en-US" dirty="0" smtClean="0"/>
              <a:t>, </a:t>
            </a:r>
            <a:r>
              <a:rPr lang="ru-RU" dirty="0" smtClean="0"/>
              <a:t>за 20 лет – 700 гигабайт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Это крупнейшее СМИ, посещаемость – 10 миллионов человек в сутки</a:t>
            </a:r>
            <a:r>
              <a:rPr lang="en-US" dirty="0" smtClean="0"/>
              <a:t>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#3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Деградация недопустима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#4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чтений на несколько порядков превышает количество записей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99% запросов касаются последнего дня</a:t>
            </a:r>
            <a:r>
              <a:rPr lang="en-US" dirty="0" smtClean="0"/>
              <a:t>;</a:t>
            </a:r>
          </a:p>
          <a:p>
            <a:r>
              <a:rPr lang="en-US" dirty="0" smtClean="0"/>
              <a:t>99,99% </a:t>
            </a:r>
            <a:r>
              <a:rPr lang="ru-RU" dirty="0" smtClean="0"/>
              <a:t>запросов касаются последней недели.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Проектируем схему хранения данных</a:t>
            </a:r>
            <a:endParaRPr lang="ru-RU" sz="6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err="1" smtClean="0"/>
              <a:t>Партиционирование</a:t>
            </a:r>
            <a:endParaRPr lang="ru-RU" sz="6400" b="1" dirty="0" smtClean="0"/>
          </a:p>
          <a:p>
            <a:pPr marL="0" indent="0" algn="ctr">
              <a:buNone/>
            </a:pPr>
            <a:r>
              <a:rPr lang="ru-RU" dirty="0" smtClean="0"/>
              <a:t>По какому принципу?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Как переносить данные из горячей БД в архив?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Не надо ничего переносить! </a:t>
            </a:r>
            <a:r>
              <a:rPr lang="ru-RU" sz="6400" b="1" dirty="0" smtClean="0"/>
              <a:t>Вводим избыточность!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2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Очень много запросов к горячим новостям!</a:t>
            </a:r>
            <a:endParaRPr lang="en-US" sz="6400" b="1" dirty="0" smtClean="0"/>
          </a:p>
          <a:p>
            <a:pPr marL="0" indent="0" algn="ctr">
              <a:buNone/>
            </a:pPr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#5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Кеширование!</a:t>
            </a:r>
            <a:endParaRPr lang="ru-RU" sz="6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Новости </a:t>
            </a:r>
            <a:r>
              <a:rPr lang="en-US" b="1" dirty="0" smtClean="0"/>
              <a:t>/ </a:t>
            </a:r>
            <a:r>
              <a:rPr lang="ru-RU" b="1" dirty="0" smtClean="0"/>
              <a:t>результат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Кеширование для горячих новостей</a:t>
            </a:r>
            <a:r>
              <a:rPr lang="en-US" dirty="0" smtClean="0"/>
              <a:t>;</a:t>
            </a:r>
          </a:p>
          <a:p>
            <a:r>
              <a:rPr lang="ru-RU" dirty="0" err="1" smtClean="0"/>
              <a:t>Партиционирование</a:t>
            </a:r>
            <a:r>
              <a:rPr lang="ru-RU" dirty="0" smtClean="0"/>
              <a:t> новостей по дате – последние новости в быстрой таблице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Избыточное хранение новостей – новость пишется сразу и в горячую таблицу и в архивную, горячая раз в какое-то время чистится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/>
              <a:t>3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Горизонтальное масштабирование</a:t>
            </a:r>
            <a:r>
              <a:rPr lang="en-US" sz="4800" dirty="0" smtClean="0"/>
              <a:t>:</a:t>
            </a:r>
          </a:p>
          <a:p>
            <a:r>
              <a:rPr lang="ru-RU" dirty="0" smtClean="0"/>
              <a:t>Не храним состояние</a:t>
            </a:r>
            <a:r>
              <a:rPr lang="en-US" dirty="0" smtClean="0"/>
              <a:t>;</a:t>
            </a:r>
          </a:p>
          <a:p>
            <a:r>
              <a:rPr lang="ru-RU" dirty="0" smtClean="0"/>
              <a:t>Отсутствие общих узлов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ПРОСМОТР ФРЕНДЛЕНТЫ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Просмотр </a:t>
            </a:r>
            <a:r>
              <a:rPr lang="ru-RU" dirty="0" err="1" smtClean="0"/>
              <a:t>френдлента</a:t>
            </a:r>
            <a:r>
              <a:rPr lang="ru-RU" dirty="0" smtClean="0"/>
              <a:t> в блогах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10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#1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пользователя может быть сколько угодно друзей</a:t>
            </a:r>
            <a:r>
              <a:rPr lang="en-US" dirty="0" smtClean="0"/>
              <a:t>;</a:t>
            </a:r>
          </a:p>
          <a:p>
            <a:r>
              <a:rPr lang="ru-RU" dirty="0" err="1" smtClean="0"/>
              <a:t>Френдленту</a:t>
            </a:r>
            <a:r>
              <a:rPr lang="ru-RU" dirty="0" smtClean="0"/>
              <a:t> храним бесконечно</a:t>
            </a:r>
            <a:r>
              <a:rPr lang="en-US" dirty="0" smtClean="0"/>
              <a:t> </a:t>
            </a:r>
            <a:r>
              <a:rPr lang="ru-RU" dirty="0" smtClean="0"/>
              <a:t>долго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#2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среднем у пользователя 100 друзей</a:t>
            </a:r>
            <a:r>
              <a:rPr lang="en-US" dirty="0" smtClean="0"/>
              <a:t>;</a:t>
            </a:r>
          </a:p>
          <a:p>
            <a:r>
              <a:rPr lang="ru-RU" dirty="0" smtClean="0"/>
              <a:t>Каждый пользователь в среднем пишет 3 поста в день</a:t>
            </a:r>
            <a:r>
              <a:rPr lang="en-US" dirty="0" smtClean="0"/>
              <a:t>;</a:t>
            </a:r>
          </a:p>
          <a:p>
            <a:r>
              <a:rPr lang="ru-RU" dirty="0" smtClean="0"/>
              <a:t>Каждый пост занимаем около 1 килобайта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Пользователей – 10 миллионов</a:t>
            </a:r>
            <a:r>
              <a:rPr lang="en-US" dirty="0" smtClean="0"/>
              <a:t> </a:t>
            </a:r>
            <a:r>
              <a:rPr lang="ru-RU" dirty="0" smtClean="0"/>
              <a:t>в сутки, но каждый пользователь делает 100 хитов. Итого – миллиард запросов к </a:t>
            </a:r>
            <a:r>
              <a:rPr lang="ru-RU" dirty="0" err="1" smtClean="0"/>
              <a:t>френдленте</a:t>
            </a:r>
            <a:r>
              <a:rPr lang="ru-RU" dirty="0" smtClean="0"/>
              <a:t> в сутки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В сутки генерируется 30 миллионов постов</a:t>
            </a:r>
            <a:r>
              <a:rPr lang="en-US" dirty="0" smtClean="0"/>
              <a:t>, 10 </a:t>
            </a:r>
            <a:r>
              <a:rPr lang="ru-RU" dirty="0" smtClean="0"/>
              <a:t>миллиардов записей в год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Допустимо, что пользователь увидит запись своего друга не моментально, а с небольшой задержкой</a:t>
            </a:r>
            <a:r>
              <a:rPr lang="en-US" dirty="0" smtClean="0"/>
              <a:t>;</a:t>
            </a:r>
          </a:p>
          <a:p>
            <a:r>
              <a:rPr lang="ru-RU" dirty="0" smtClean="0"/>
              <a:t>Допустимо, что порядок записей не будет строго совпадать с хронологическим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#4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99% </a:t>
            </a:r>
            <a:r>
              <a:rPr lang="ru-RU" dirty="0" smtClean="0"/>
              <a:t>запросов приходятся на голову </a:t>
            </a:r>
            <a:r>
              <a:rPr lang="ru-RU" dirty="0" err="1" smtClean="0"/>
              <a:t>френдленты</a:t>
            </a:r>
            <a:r>
              <a:rPr lang="en-US" dirty="0" smtClean="0"/>
              <a:t>;</a:t>
            </a:r>
          </a:p>
          <a:p>
            <a:r>
              <a:rPr lang="ru-RU" dirty="0" smtClean="0"/>
              <a:t>У нас есть пользователи, которые в друзьях у миллионов пользователей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Проектируем схему хранения данных</a:t>
            </a:r>
            <a:endParaRPr lang="ru-RU" sz="6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Избыточность?</a:t>
            </a:r>
          </a:p>
          <a:p>
            <a:pPr marL="0" indent="0" algn="ctr">
              <a:buNone/>
            </a:pPr>
            <a:r>
              <a:rPr lang="ru-RU" dirty="0" smtClean="0"/>
              <a:t>Каждому пользователю свой список записей в его </a:t>
            </a:r>
            <a:r>
              <a:rPr lang="ru-RU" dirty="0" err="1" smtClean="0"/>
              <a:t>френдленте</a:t>
            </a:r>
            <a:r>
              <a:rPr lang="en-US" dirty="0" smtClean="0"/>
              <a:t>? </a:t>
            </a:r>
            <a:r>
              <a:rPr lang="ru-RU" dirty="0" smtClean="0"/>
              <a:t>Это же очень много</a:t>
            </a:r>
            <a:r>
              <a:rPr lang="en-US" dirty="0" smtClean="0"/>
              <a:t> – </a:t>
            </a:r>
            <a:r>
              <a:rPr lang="ru-RU" dirty="0" smtClean="0"/>
              <a:t>один триллион записей за год!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Храним для каждого пользователя ленту идентификаторов постов!</a:t>
            </a:r>
            <a:endParaRPr lang="ru-RU" sz="4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err="1" smtClean="0"/>
              <a:t>Шардирование</a:t>
            </a:r>
            <a:r>
              <a:rPr lang="ru-RU" sz="6400" b="1" dirty="0" smtClean="0"/>
              <a:t>?</a:t>
            </a:r>
          </a:p>
          <a:p>
            <a:pPr marL="0" indent="0" algn="ctr">
              <a:buNone/>
            </a:pPr>
            <a:r>
              <a:rPr lang="ru-RU" dirty="0" smtClean="0"/>
              <a:t>Чего? По какому принципу?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Пользователь и его посты лежат рядом</a:t>
            </a:r>
          </a:p>
          <a:p>
            <a:pPr marL="0" indent="0" algn="ctr">
              <a:buNone/>
            </a:pPr>
            <a:r>
              <a:rPr lang="ru-RU" dirty="0" smtClean="0"/>
              <a:t>Сделайте составной идентификатор поста, пусть в него входит идентификатор пользователя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0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#4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Отложенные вычисления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Достали список идентификаторов постов</a:t>
            </a:r>
          </a:p>
          <a:p>
            <a:pPr marL="0" indent="0" algn="ctr">
              <a:buNone/>
            </a:pPr>
            <a:r>
              <a:rPr lang="ru-RU" dirty="0" smtClean="0"/>
              <a:t>Как собрать ленту?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769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Толстый клиент!</a:t>
            </a:r>
            <a:endParaRPr lang="ru-RU" sz="6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769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Если вы круты, то можете попробовать</a:t>
            </a:r>
          </a:p>
          <a:p>
            <a:pPr marL="0" indent="0" algn="ctr">
              <a:buNone/>
            </a:pPr>
            <a:r>
              <a:rPr lang="ru-RU" sz="6400" b="1" dirty="0" smtClean="0"/>
              <a:t>Параллельные вычисления</a:t>
            </a:r>
            <a:endParaRPr lang="ru-RU" sz="6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615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Просмотр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</a:t>
            </a:r>
            <a:r>
              <a:rPr lang="ru-RU" b="1" dirty="0" smtClean="0"/>
              <a:t>результаты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800"/>
              </a:spcBef>
            </a:pPr>
            <a:r>
              <a:rPr lang="ru-RU" dirty="0" smtClean="0"/>
              <a:t>Пользователи </a:t>
            </a:r>
            <a:r>
              <a:rPr lang="ru-RU" dirty="0" err="1" smtClean="0"/>
              <a:t>шардируются</a:t>
            </a:r>
            <a:r>
              <a:rPr lang="ru-RU" dirty="0" smtClean="0"/>
              <a:t>, рядом с пользователями лежат его посты</a:t>
            </a:r>
            <a:r>
              <a:rPr lang="en-US" dirty="0"/>
              <a:t> </a:t>
            </a:r>
            <a:r>
              <a:rPr lang="ru-RU" dirty="0" smtClean="0"/>
              <a:t>и его </a:t>
            </a:r>
            <a:r>
              <a:rPr lang="ru-RU" dirty="0" err="1" smtClean="0"/>
              <a:t>френдлента</a:t>
            </a:r>
            <a:r>
              <a:rPr lang="en-US" dirty="0" smtClean="0"/>
              <a:t>;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В </a:t>
            </a:r>
            <a:r>
              <a:rPr lang="ru-RU" dirty="0" err="1" smtClean="0"/>
              <a:t>френдленте</a:t>
            </a:r>
            <a:r>
              <a:rPr lang="ru-RU" dirty="0" smtClean="0"/>
              <a:t> пользователя уже записаны идентификаторы постов его друзей в порядке, близком к хронологическому</a:t>
            </a:r>
            <a:r>
              <a:rPr lang="en-US" dirty="0" smtClean="0"/>
              <a:t>;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В идентификатор поста зашит </a:t>
            </a:r>
            <a:r>
              <a:rPr lang="en-US" dirty="0" smtClean="0"/>
              <a:t>ID </a:t>
            </a:r>
            <a:r>
              <a:rPr lang="ru-RU" dirty="0" smtClean="0"/>
              <a:t>пользователя, по которому мы быстро определяем </a:t>
            </a:r>
            <a:r>
              <a:rPr lang="ru-RU" dirty="0" err="1" smtClean="0"/>
              <a:t>шард</a:t>
            </a:r>
            <a:r>
              <a:rPr lang="ru-RU" dirty="0" smtClean="0"/>
              <a:t> и забираем с него текст поста</a:t>
            </a:r>
            <a:r>
              <a:rPr lang="en-US" dirty="0" smtClean="0"/>
              <a:t>;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За текстом поста у нас будет ходить </a:t>
            </a:r>
            <a:r>
              <a:rPr lang="en-US" dirty="0" smtClean="0"/>
              <a:t>JS-</a:t>
            </a:r>
            <a:r>
              <a:rPr lang="ru-RU" dirty="0" smtClean="0"/>
              <a:t>машина, работающая на клиенте.</a:t>
            </a:r>
            <a:endParaRPr lang="en-US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9167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Запись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А как посты попадают в </a:t>
            </a:r>
            <a:r>
              <a:rPr lang="ru-RU" sz="6400" b="1" dirty="0" err="1" smtClean="0"/>
              <a:t>френдленту</a:t>
            </a:r>
            <a:r>
              <a:rPr lang="ru-RU" sz="6400" b="1" dirty="0" smtClean="0"/>
              <a:t>?</a:t>
            </a:r>
          </a:p>
          <a:p>
            <a:pPr marL="0" indent="0" algn="ctr">
              <a:buNone/>
            </a:pPr>
            <a:r>
              <a:rPr lang="ru-RU" dirty="0" smtClean="0"/>
              <a:t>У нас ведь есть пользователи, которые в друзьях у миллионов?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582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Запись </a:t>
            </a:r>
            <a:r>
              <a:rPr lang="ru-RU" b="1" dirty="0" err="1" smtClean="0"/>
              <a:t>френдленты</a:t>
            </a:r>
            <a:r>
              <a:rPr lang="ru-RU" b="1" dirty="0" smtClean="0"/>
              <a:t> </a:t>
            </a:r>
            <a:r>
              <a:rPr lang="en-US" b="1" dirty="0" smtClean="0"/>
              <a:t>/ 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400" b="1" dirty="0" smtClean="0"/>
              <a:t>Используем очереди!</a:t>
            </a:r>
            <a:endParaRPr lang="ru-RU" sz="6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705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далее по аналогии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Алгоритм универсален!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5470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186993" cy="6669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6096" y="260648"/>
            <a:ext cx="35283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400" b="1" dirty="0" smtClean="0"/>
              <a:t>Хорошая новость!</a:t>
            </a:r>
          </a:p>
          <a:p>
            <a:endParaRPr lang="ru-RU" sz="3600" b="1" dirty="0"/>
          </a:p>
          <a:p>
            <a:r>
              <a:rPr lang="ru-RU" sz="3600" dirty="0" smtClean="0"/>
              <a:t>Я </a:t>
            </a:r>
            <a:r>
              <a:rPr lang="ru-RU" sz="3600" dirty="0" err="1" smtClean="0"/>
              <a:t>привез</a:t>
            </a:r>
            <a:r>
              <a:rPr lang="ru-RU" sz="3600" dirty="0" smtClean="0"/>
              <a:t> книжки с тем, что я только что рассказал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64590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68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186993" cy="6669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6096" y="260648"/>
            <a:ext cx="35283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400" b="1" dirty="0" smtClean="0"/>
              <a:t>Плохая новость!</a:t>
            </a:r>
          </a:p>
          <a:p>
            <a:endParaRPr lang="ru-RU" sz="3600" b="1" dirty="0"/>
          </a:p>
          <a:p>
            <a:r>
              <a:rPr lang="ru-RU" sz="3600" dirty="0" smtClean="0"/>
              <a:t>В мой чемоданчик влезло всего 16 штук </a:t>
            </a:r>
            <a:r>
              <a:rPr lang="en-US" sz="3600" dirty="0" smtClean="0"/>
              <a:t>:(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43775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400" b="1" dirty="0" smtClean="0"/>
              <a:t>Вопросы?</a:t>
            </a:r>
            <a:endParaRPr lang="ru-RU" sz="6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leg.bunin@ontico.ru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3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Асинхронная обработка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Использование толстого клиента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r>
              <a:rPr lang="en-US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#</a:t>
            </a:r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Кеширование</a:t>
            </a:r>
            <a:endParaRPr 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C4B-4460-4CA8-8336-6285D52CCBC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1093</Words>
  <Application>Microsoft Office PowerPoint</Application>
  <PresentationFormat>Экран (4:3)</PresentationFormat>
  <Paragraphs>247</Paragraphs>
  <Slides>69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Тема Office</vt:lpstr>
      <vt:lpstr>Пошаговый алгоритм разработки высоконагруженной системы</vt:lpstr>
      <vt:lpstr>Подготовка</vt:lpstr>
      <vt:lpstr>Инструмент  #1</vt:lpstr>
      <vt:lpstr>Инструмент  #2</vt:lpstr>
      <vt:lpstr>Инструмент  #3</vt:lpstr>
      <vt:lpstr>Инструмент  #4</vt:lpstr>
      <vt:lpstr>Инструмент  #5</vt:lpstr>
      <vt:lpstr>Инструмент  #6</vt:lpstr>
      <vt:lpstr>Инструмент  #7</vt:lpstr>
      <vt:lpstr>Инструмент  #8</vt:lpstr>
      <vt:lpstr>Инструмент  #9</vt:lpstr>
      <vt:lpstr>Инструмент  #10</vt:lpstr>
      <vt:lpstr>Инструмент  #11</vt:lpstr>
      <vt:lpstr>Инструмент  #12</vt:lpstr>
      <vt:lpstr>Инструмент  #13</vt:lpstr>
      <vt:lpstr>Инструмент  #14</vt:lpstr>
      <vt:lpstr>Инструмент  #15</vt:lpstr>
      <vt:lpstr>Инструмент  #16</vt:lpstr>
      <vt:lpstr>Алгоритм, ШАГ ПЕРВЫЙ</vt:lpstr>
      <vt:lpstr>Алгоритм, ШАГ Второй</vt:lpstr>
      <vt:lpstr>Алгоритм, ШАГ ТРЕТИЙ</vt:lpstr>
      <vt:lpstr>Алгоритм, ШАГ ЧЕТВЕРТЫЙ</vt:lpstr>
      <vt:lpstr>Алгоритм, ШАГ ПЯТЫЙ</vt:lpstr>
      <vt:lpstr>АЛГОРИТМ, ШАГ ШЕСТОЙ</vt:lpstr>
      <vt:lpstr>Примеры</vt:lpstr>
      <vt:lpstr>ПРОФИЛИ НА САЙТЕ ЗНАКОМСТВ</vt:lpstr>
      <vt:lpstr>Сайт знакомств, профили / #1</vt:lpstr>
      <vt:lpstr>Сайт знакомств, профили / #2</vt:lpstr>
      <vt:lpstr>Сайт знакомств, профили / #3</vt:lpstr>
      <vt:lpstr>Сайт знакомств, профили / #4</vt:lpstr>
      <vt:lpstr>Сайт знакомств, профили / #5</vt:lpstr>
      <vt:lpstr>Сайт знакомств, профили / #5</vt:lpstr>
      <vt:lpstr>Сайт знакомств, профили / #5</vt:lpstr>
      <vt:lpstr>Сайт знакомств, профили / #6</vt:lpstr>
      <vt:lpstr>Сайт знакомств, профили / #6</vt:lpstr>
      <vt:lpstr>Сайт знакомств, пользователи / #6</vt:lpstr>
      <vt:lpstr>Сайт знакомств, профили / результат</vt:lpstr>
      <vt:lpstr>НОВОСТНОЙ САЙТ</vt:lpstr>
      <vt:lpstr>Новости / #1</vt:lpstr>
      <vt:lpstr>Новости / #2</vt:lpstr>
      <vt:lpstr>Новости / #3</vt:lpstr>
      <vt:lpstr>Новости / #4</vt:lpstr>
      <vt:lpstr>Новости / #5</vt:lpstr>
      <vt:lpstr>Новости / #5</vt:lpstr>
      <vt:lpstr>Новости / #5</vt:lpstr>
      <vt:lpstr>Новости / #5</vt:lpstr>
      <vt:lpstr>Новости / #5</vt:lpstr>
      <vt:lpstr>Новости / #5</vt:lpstr>
      <vt:lpstr>Новости / результат</vt:lpstr>
      <vt:lpstr>ПРОСМОТР ФРЕНДЛЕНТЫ</vt:lpstr>
      <vt:lpstr>Просмотр френдленты / #1</vt:lpstr>
      <vt:lpstr>Просмотр френдленты / #2</vt:lpstr>
      <vt:lpstr>Просмотр френдленты / #3</vt:lpstr>
      <vt:lpstr>Просмотр френдленты / #4</vt:lpstr>
      <vt:lpstr>Просмотр френдленты / #5</vt:lpstr>
      <vt:lpstr>Просмотр френдленты / #5</vt:lpstr>
      <vt:lpstr>Просмотр френдленты / #5</vt:lpstr>
      <vt:lpstr>Просмотр френдленты / #5</vt:lpstr>
      <vt:lpstr>Просмотр френдленты / #5</vt:lpstr>
      <vt:lpstr>Просмотр френдленты / #5</vt:lpstr>
      <vt:lpstr>Просмотр френдленты / #5</vt:lpstr>
      <vt:lpstr>Просмотр френдленты / #5</vt:lpstr>
      <vt:lpstr>Просмотр френдленты / результаты</vt:lpstr>
      <vt:lpstr>Запись френдленты / #5</vt:lpstr>
      <vt:lpstr>Запись френдленты / #5</vt:lpstr>
      <vt:lpstr>И далее по аналогии</vt:lpstr>
      <vt:lpstr>Презентация PowerPoint</vt:lpstr>
      <vt:lpstr>Презентация PowerPoint</vt:lpstr>
      <vt:lpstr>Вопросы?</vt:lpstr>
    </vt:vector>
  </TitlesOfParts>
  <Company>Ontico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Пошаговый алгоритм разработки высоконагруженной системы</dc:title>
  <dc:creator>Oleg Bunin</dc:creator>
  <cp:lastModifiedBy>Oleg Bunin</cp:lastModifiedBy>
  <cp:revision>18</cp:revision>
  <dcterms:created xsi:type="dcterms:W3CDTF">2013-04-24T05:41:38Z</dcterms:created>
  <dcterms:modified xsi:type="dcterms:W3CDTF">2013-04-24T08:34:46Z</dcterms:modified>
</cp:coreProperties>
</file>